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ВКО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23</c:v>
                </c:pt>
                <c:pt idx="3">
                  <c:v>25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37</c:v>
                </c:pt>
                <c:pt idx="8">
                  <c:v>37</c:v>
                </c:pt>
                <c:pt idx="9">
                  <c:v>38</c:v>
                </c:pt>
                <c:pt idx="10">
                  <c:v>49</c:v>
                </c:pt>
                <c:pt idx="11">
                  <c:v>51</c:v>
                </c:pt>
                <c:pt idx="12">
                  <c:v>52</c:v>
                </c:pt>
                <c:pt idx="13">
                  <c:v>64</c:v>
                </c:pt>
                <c:pt idx="14">
                  <c:v>85</c:v>
                </c:pt>
                <c:pt idx="15">
                  <c:v>91</c:v>
                </c:pt>
                <c:pt idx="16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8706768"/>
        <c:axId val="-1628710576"/>
      </c:barChart>
      <c:catAx>
        <c:axId val="-1628706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628710576"/>
        <c:crosses val="autoZero"/>
        <c:auto val="1"/>
        <c:lblAlgn val="ctr"/>
        <c:lblOffset val="100"/>
        <c:noMultiLvlLbl val="0"/>
      </c:catAx>
      <c:valAx>
        <c:axId val="-162871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28706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2020г.'!$A$33:$A$43</c:f>
              <c:strCache>
                <c:ptCount val="11"/>
                <c:pt idx="0">
                  <c:v>Акмолинская область</c:v>
                </c:pt>
                <c:pt idx="1">
                  <c:v>г.Нур-Султан</c:v>
                </c:pt>
                <c:pt idx="2">
                  <c:v>Актюбинская область</c:v>
                </c:pt>
                <c:pt idx="3">
                  <c:v>СКО</c:v>
                </c:pt>
                <c:pt idx="4">
                  <c:v>Алматинская область</c:v>
                </c:pt>
                <c:pt idx="5">
                  <c:v>ЗКО</c:v>
                </c:pt>
                <c:pt idx="6">
                  <c:v>Костанайская область</c:v>
                </c:pt>
                <c:pt idx="7">
                  <c:v>Мангистауская область</c:v>
                </c:pt>
                <c:pt idx="8">
                  <c:v>г.Алматы</c:v>
                </c:pt>
                <c:pt idx="9">
                  <c:v>Жамбылская область</c:v>
                </c:pt>
                <c:pt idx="10">
                  <c:v>ВКО</c:v>
                </c:pt>
              </c:strCache>
            </c:strRef>
          </c:cat>
          <c:val>
            <c:numRef>
              <c:f>'Одобренные РФ 2020г.'!$B$33:$B$43</c:f>
              <c:numCache>
                <c:formatCode>_-* #\ ##0.00_р_._-;\-* #\ ##0.00_р_._-;_-* "-"??_р_._-;_-@_-</c:formatCode>
                <c:ptCount val="11"/>
                <c:pt idx="0" formatCode="_-* #\ ##0_р_._-;\-* #\ ##0_р_._-;_-* &quot;-&quot;??_р_._-;_-@_-">
                  <c:v>9431200</c:v>
                </c:pt>
                <c:pt idx="1">
                  <c:v>12345000</c:v>
                </c:pt>
                <c:pt idx="2" formatCode="_-* #\ ##0_р_._-;\-* #\ ##0_р_._-;_-* &quot;-&quot;??_р_._-;_-@_-">
                  <c:v>14983600</c:v>
                </c:pt>
                <c:pt idx="3" formatCode="_-* #\ ##0_р_._-;\-* #\ ##0_р_._-;_-* &quot;-&quot;??_р_._-;_-@_-">
                  <c:v>17636398</c:v>
                </c:pt>
                <c:pt idx="4" formatCode="_-* #\ ##0_р_._-;\-* #\ ##0_р_._-;_-* &quot;-&quot;??_р_._-;_-@_-">
                  <c:v>35000000</c:v>
                </c:pt>
                <c:pt idx="5" formatCode="_-* #\ ##0_р_._-;\-* #\ ##0_р_._-;_-* &quot;-&quot;??_р_._-;_-@_-">
                  <c:v>50000000</c:v>
                </c:pt>
                <c:pt idx="6" formatCode="_-* #\ ##0_р_._-;\-* #\ ##0_р_._-;_-* &quot;-&quot;??_р_._-;_-@_-">
                  <c:v>69966621</c:v>
                </c:pt>
                <c:pt idx="7" formatCode="_-* #\ ##0_р_._-;\-* #\ ##0_р_._-;_-* &quot;-&quot;??_р_._-;_-@_-">
                  <c:v>72000000</c:v>
                </c:pt>
                <c:pt idx="8" formatCode="_-* #\ ##0_р_._-;\-* #\ ##0_р_._-;_-* &quot;-&quot;??_р_._-;_-@_-">
                  <c:v>110922705</c:v>
                </c:pt>
                <c:pt idx="9" formatCode="_-* #\ ##0_р_._-;\-* #\ ##0_р_._-;_-* &quot;-&quot;??_р_._-;_-@_-">
                  <c:v>111600000</c:v>
                </c:pt>
                <c:pt idx="10" formatCode="_-* #\ ##0_р_._-;\-* #\ ##0_р_._-;_-* &quot;-&quot;??_р_._-;_-@_-">
                  <c:v>424000000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8712752"/>
        <c:axId val="-1628716016"/>
      </c:barChart>
      <c:catAx>
        <c:axId val="-1628712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-1628716016"/>
        <c:crosses val="autoZero"/>
        <c:auto val="1"/>
        <c:lblAlgn val="ctr"/>
        <c:lblOffset val="100"/>
        <c:noMultiLvlLbl val="0"/>
      </c:catAx>
      <c:valAx>
        <c:axId val="-16287160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628712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 panose="020F0502020204030204" pitchFamily="34" charset="0"/>
          <a:ea typeface="Calibri"/>
          <a:cs typeface="Calibri" panose="020F0502020204030204" pitchFamily="34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одобр.бву!$C$3:$C$11</c:f>
              <c:strCache>
                <c:ptCount val="9"/>
                <c:pt idx="0">
                  <c:v>First Heartland Jysan Bank</c:v>
                </c:pt>
                <c:pt idx="1">
                  <c:v>АО "Евразийский банк"</c:v>
                </c:pt>
                <c:pt idx="2">
                  <c:v>АО "Bank RBK"</c:v>
                </c:pt>
                <c:pt idx="3">
                  <c:v>АО ДБ "Альфа Банк"</c:v>
                </c:pt>
                <c:pt idx="4">
                  <c:v>ДБ АО "Банк ВТБ Казахстан"</c:v>
                </c:pt>
                <c:pt idx="5">
                  <c:v>АО "Нурбанк"</c:v>
                </c:pt>
                <c:pt idx="6">
                  <c:v>АО "Банк ЦентрКредит"</c:v>
                </c:pt>
                <c:pt idx="7">
                  <c:v>АО "ForteBank"</c:v>
                </c:pt>
                <c:pt idx="8">
                  <c:v>ДБ АО "Сбербанк"</c:v>
                </c:pt>
              </c:strCache>
            </c:strRef>
          </c:cat>
          <c:val>
            <c:numRef>
              <c:f>одобр.бву!$D$3:$D$11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12469552"/>
        <c:axId val="-612461936"/>
      </c:barChart>
      <c:catAx>
        <c:axId val="-61246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12461936"/>
        <c:crosses val="autoZero"/>
        <c:auto val="1"/>
        <c:lblAlgn val="ctr"/>
        <c:lblOffset val="100"/>
        <c:noMultiLvlLbl val="0"/>
      </c:catAx>
      <c:valAx>
        <c:axId val="-61246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12469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одобр.бву!$C$29:$C$37</c:f>
              <c:strCache>
                <c:ptCount val="9"/>
                <c:pt idx="0">
                  <c:v>ДБ АО "Банк ВТБ Казахстан"</c:v>
                </c:pt>
                <c:pt idx="1">
                  <c:v>АО ДБ "Альфа Банк"</c:v>
                </c:pt>
                <c:pt idx="2">
                  <c:v>First Heartland Jysan Bank</c:v>
                </c:pt>
                <c:pt idx="3">
                  <c:v>АО "Евразийский банк"</c:v>
                </c:pt>
                <c:pt idx="4">
                  <c:v>АО "ForteBank"</c:v>
                </c:pt>
                <c:pt idx="5">
                  <c:v>АО "Нурбанк"</c:v>
                </c:pt>
                <c:pt idx="6">
                  <c:v>АО "Bank RBK"</c:v>
                </c:pt>
                <c:pt idx="7">
                  <c:v>ДБ АО "Сбербанк"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одобр.бву!$D$29:$D$37</c:f>
              <c:numCache>
                <c:formatCode>_-* #\ ##0_р_._-;\-* #\ ##0_р_._-;_-* "-"??_р_._-;_-@_-</c:formatCode>
                <c:ptCount val="9"/>
                <c:pt idx="0">
                  <c:v>17636398</c:v>
                </c:pt>
                <c:pt idx="1">
                  <c:v>29397821</c:v>
                </c:pt>
                <c:pt idx="2">
                  <c:v>35000000</c:v>
                </c:pt>
                <c:pt idx="3">
                  <c:v>63500000</c:v>
                </c:pt>
                <c:pt idx="4">
                  <c:v>75000000</c:v>
                </c:pt>
                <c:pt idx="5">
                  <c:v>124422705</c:v>
                </c:pt>
                <c:pt idx="6">
                  <c:v>149000000</c:v>
                </c:pt>
                <c:pt idx="7">
                  <c:v>173928600</c:v>
                </c:pt>
                <c:pt idx="8">
                  <c:v>260000000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12467920"/>
        <c:axId val="-612459216"/>
      </c:barChart>
      <c:catAx>
        <c:axId val="-61246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612459216"/>
        <c:crosses val="autoZero"/>
        <c:auto val="1"/>
        <c:lblAlgn val="ctr"/>
        <c:lblOffset val="100"/>
        <c:noMultiLvlLbl val="0"/>
      </c:catAx>
      <c:valAx>
        <c:axId val="-6124592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612467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088364884833813"/>
          <c:y val="4.0578244921862953E-2"/>
          <c:w val="0.51878277979136023"/>
          <c:h val="0.777919427919736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5327548961079839E-3"/>
          <c:y val="6.5480257682705045E-2"/>
          <c:w val="0.33137889712159235"/>
          <c:h val="0.87568391005298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Лист2!$K$2:$K$17</c:f>
              <c:strCache>
                <c:ptCount val="16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Туркестанская область</c:v>
                </c:pt>
                <c:pt idx="9">
                  <c:v>Костанайская область</c:v>
                </c:pt>
                <c:pt idx="10">
                  <c:v>Актюбинская область</c:v>
                </c:pt>
                <c:pt idx="11">
                  <c:v>Акмолинская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ВКО</c:v>
                </c:pt>
                <c:pt idx="15">
                  <c:v>г.Нур-Султан</c:v>
                </c:pt>
              </c:strCache>
            </c:strRef>
          </c:cat>
          <c:val>
            <c:numRef>
              <c:f>Лист2!$L$2:$L$17</c:f>
              <c:numCache>
                <c:formatCode>_-* #\ ##0_р_._-;\-* #\ ##0_р_._-;_-* "-"??_р_._-;_-@_-</c:formatCode>
                <c:ptCount val="16"/>
                <c:pt idx="0">
                  <c:v>336238972.33000004</c:v>
                </c:pt>
                <c:pt idx="1">
                  <c:v>438876308</c:v>
                </c:pt>
                <c:pt idx="2">
                  <c:v>516239138.95999998</c:v>
                </c:pt>
                <c:pt idx="3">
                  <c:v>519648445.68000001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893413158</c:v>
                </c:pt>
                <c:pt idx="7">
                  <c:v>898166688.32000005</c:v>
                </c:pt>
                <c:pt idx="8">
                  <c:v>1260958660</c:v>
                </c:pt>
                <c:pt idx="9">
                  <c:v>1282919060</c:v>
                </c:pt>
                <c:pt idx="10">
                  <c:v>1286381836</c:v>
                </c:pt>
                <c:pt idx="11">
                  <c:v>1303409000</c:v>
                </c:pt>
                <c:pt idx="12">
                  <c:v>1382619514</c:v>
                </c:pt>
                <c:pt idx="13">
                  <c:v>1523023583.3299999</c:v>
                </c:pt>
                <c:pt idx="14">
                  <c:v>2319879124</c:v>
                </c:pt>
                <c:pt idx="15">
                  <c:v>2545606494.5100002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13829824"/>
        <c:axId val="-1713839616"/>
      </c:barChart>
      <c:catAx>
        <c:axId val="-1713829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13839616"/>
        <c:crosses val="autoZero"/>
        <c:auto val="1"/>
        <c:lblAlgn val="ctr"/>
        <c:lblOffset val="100"/>
        <c:noMultiLvlLbl val="0"/>
      </c:catAx>
      <c:valAx>
        <c:axId val="-17138396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71382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АО «Шинхан Банк Казахстан»</c:v>
                </c:pt>
                <c:pt idx="1">
                  <c:v>АО "Qazaq Banki"</c:v>
                </c:pt>
                <c:pt idx="2">
                  <c:v>МФО «МиГ Кредит Астана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43</c:v>
                </c:pt>
                <c:pt idx="13">
                  <c:v>51</c:v>
                </c:pt>
                <c:pt idx="14">
                  <c:v>55</c:v>
                </c:pt>
                <c:pt idx="15">
                  <c:v>78</c:v>
                </c:pt>
                <c:pt idx="16">
                  <c:v>82</c:v>
                </c:pt>
                <c:pt idx="17">
                  <c:v>121</c:v>
                </c:pt>
                <c:pt idx="18">
                  <c:v>137</c:v>
                </c:pt>
                <c:pt idx="19">
                  <c:v>148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АО «Шинхан Банк Казахстан»</c:v>
                </c:pt>
                <c:pt idx="1">
                  <c:v>АО "Qazaq Banki"</c:v>
                </c:pt>
                <c:pt idx="2">
                  <c:v>МФО «МиГ Кредит Астана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28</c:v>
                </c:pt>
                <c:pt idx="11">
                  <c:v>32</c:v>
                </c:pt>
                <c:pt idx="12">
                  <c:v>43</c:v>
                </c:pt>
                <c:pt idx="13">
                  <c:v>51</c:v>
                </c:pt>
                <c:pt idx="14">
                  <c:v>55</c:v>
                </c:pt>
                <c:pt idx="15">
                  <c:v>78</c:v>
                </c:pt>
                <c:pt idx="16">
                  <c:v>82</c:v>
                </c:pt>
                <c:pt idx="17">
                  <c:v>121</c:v>
                </c:pt>
                <c:pt idx="18">
                  <c:v>137</c:v>
                </c:pt>
                <c:pt idx="19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8709488"/>
        <c:axId val="-1628711120"/>
      </c:barChart>
      <c:catAx>
        <c:axId val="-1628709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628711120"/>
        <c:crosses val="autoZero"/>
        <c:auto val="1"/>
        <c:lblAlgn val="ctr"/>
        <c:lblOffset val="100"/>
        <c:noMultiLvlLbl val="0"/>
      </c:catAx>
      <c:valAx>
        <c:axId val="-162871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28709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First Heartland Jysan Bank</c:v>
                </c:pt>
                <c:pt idx="15">
                  <c:v>АО "Нурбанк"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15638200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340662222.32999998</c:v>
                </c:pt>
                <c:pt idx="11">
                  <c:v>727804377</c:v>
                </c:pt>
                <c:pt idx="12">
                  <c:v>1696283188.3299999</c:v>
                </c:pt>
                <c:pt idx="13">
                  <c:v>1902669918.4099998</c:v>
                </c:pt>
                <c:pt idx="14">
                  <c:v>1924022790</c:v>
                </c:pt>
                <c:pt idx="15">
                  <c:v>2467899247.5500002</c:v>
                </c:pt>
                <c:pt idx="16">
                  <c:v>2617114420</c:v>
                </c:pt>
                <c:pt idx="17">
                  <c:v>2862067609</c:v>
                </c:pt>
                <c:pt idx="18">
                  <c:v>3721486500.8599992</c:v>
                </c:pt>
                <c:pt idx="19">
                  <c:v>4316048844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8711664"/>
        <c:axId val="-1628704048"/>
      </c:barChart>
      <c:catAx>
        <c:axId val="-1628711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628704048"/>
        <c:crosses val="autoZero"/>
        <c:auto val="1"/>
        <c:lblAlgn val="ctr"/>
        <c:lblOffset val="100"/>
        <c:noMultiLvlLbl val="0"/>
      </c:catAx>
      <c:valAx>
        <c:axId val="-16287040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628711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г.Шымкент</c:v>
                </c:pt>
                <c:pt idx="1">
                  <c:v>Павлодарская область</c:v>
                </c:pt>
                <c:pt idx="2">
                  <c:v>СКО</c:v>
                </c:pt>
                <c:pt idx="3">
                  <c:v>Атырауская область</c:v>
                </c:pt>
                <c:pt idx="4">
                  <c:v>Кызылординская область</c:v>
                </c:pt>
                <c:pt idx="5">
                  <c:v>Актюбинская область</c:v>
                </c:pt>
                <c:pt idx="6">
                  <c:v>Туркестанская область</c:v>
                </c:pt>
                <c:pt idx="7">
                  <c:v>Карагандинская область</c:v>
                </c:pt>
                <c:pt idx="8">
                  <c:v>Алматинская область</c:v>
                </c:pt>
                <c:pt idx="9">
                  <c:v>Жамбылская область</c:v>
                </c:pt>
                <c:pt idx="10">
                  <c:v>ЗКО</c:v>
                </c:pt>
                <c:pt idx="11">
                  <c:v>Акмолинская область</c:v>
                </c:pt>
                <c:pt idx="12">
                  <c:v>г.Нур-Султан</c:v>
                </c:pt>
                <c:pt idx="13">
                  <c:v>г.Алматы</c:v>
                </c:pt>
                <c:pt idx="14">
                  <c:v>Костанайская область</c:v>
                </c:pt>
                <c:pt idx="15">
                  <c:v>ВКО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10</c:v>
                </c:pt>
                <c:pt idx="13">
                  <c:v>17</c:v>
                </c:pt>
                <c:pt idx="14">
                  <c:v>19</c:v>
                </c:pt>
                <c:pt idx="1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8714928"/>
        <c:axId val="-1628710032"/>
      </c:barChart>
      <c:catAx>
        <c:axId val="-1628714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628710032"/>
        <c:crosses val="autoZero"/>
        <c:auto val="1"/>
        <c:lblAlgn val="ctr"/>
        <c:lblOffset val="100"/>
        <c:noMultiLvlLbl val="0"/>
      </c:catAx>
      <c:valAx>
        <c:axId val="-162871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2871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Лист4!$A$25:$A$39</c:f>
              <c:strCache>
                <c:ptCount val="15"/>
                <c:pt idx="0">
                  <c:v>Атырауская область</c:v>
                </c:pt>
                <c:pt idx="1">
                  <c:v>СКО</c:v>
                </c:pt>
                <c:pt idx="2">
                  <c:v>Актюбинская область</c:v>
                </c:pt>
                <c:pt idx="3">
                  <c:v>г.Шымкент</c:v>
                </c:pt>
                <c:pt idx="4">
                  <c:v>Кызылординская область</c:v>
                </c:pt>
                <c:pt idx="5">
                  <c:v>Павлодарская область</c:v>
                </c:pt>
                <c:pt idx="6">
                  <c:v>Жамбылская область</c:v>
                </c:pt>
                <c:pt idx="7">
                  <c:v>Туркестанская область</c:v>
                </c:pt>
                <c:pt idx="8">
                  <c:v>Карагандинская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г.Нур-Султан</c:v>
                </c:pt>
                <c:pt idx="12">
                  <c:v>ЗКО</c:v>
                </c:pt>
                <c:pt idx="13">
                  <c:v>Костанайская область</c:v>
                </c:pt>
                <c:pt idx="14">
                  <c:v>г.Алматы</c:v>
                </c:pt>
              </c:strCache>
            </c:strRef>
          </c:cat>
          <c:val>
            <c:numRef>
              <c:f>Лист4!$B$25:$B$39</c:f>
              <c:numCache>
                <c:formatCode>_-* #\ ##0_р_._-;\-* #\ ##0_р_._-;_-* "-"??_р_._-;_-@_-</c:formatCode>
                <c:ptCount val="15"/>
                <c:pt idx="0">
                  <c:v>22368000</c:v>
                </c:pt>
                <c:pt idx="1">
                  <c:v>49755000</c:v>
                </c:pt>
                <c:pt idx="2">
                  <c:v>73000000</c:v>
                </c:pt>
                <c:pt idx="3">
                  <c:v>90000000</c:v>
                </c:pt>
                <c:pt idx="4">
                  <c:v>106856200</c:v>
                </c:pt>
                <c:pt idx="5">
                  <c:v>175000000</c:v>
                </c:pt>
                <c:pt idx="6">
                  <c:v>188114570</c:v>
                </c:pt>
                <c:pt idx="7">
                  <c:v>223258660</c:v>
                </c:pt>
                <c:pt idx="8">
                  <c:v>230640400</c:v>
                </c:pt>
                <c:pt idx="9">
                  <c:v>284127300</c:v>
                </c:pt>
                <c:pt idx="10">
                  <c:v>416151000</c:v>
                </c:pt>
                <c:pt idx="11">
                  <c:v>424886100</c:v>
                </c:pt>
                <c:pt idx="12">
                  <c:v>439000000</c:v>
                </c:pt>
                <c:pt idx="13">
                  <c:v>667744060</c:v>
                </c:pt>
                <c:pt idx="14">
                  <c:v>1018102220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28703504"/>
        <c:axId val="-1628714384"/>
      </c:barChart>
      <c:catAx>
        <c:axId val="-16287035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628714384"/>
        <c:crosses val="autoZero"/>
        <c:auto val="1"/>
        <c:lblAlgn val="ctr"/>
        <c:lblOffset val="100"/>
        <c:noMultiLvlLbl val="0"/>
      </c:catAx>
      <c:valAx>
        <c:axId val="-162871438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62870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Лист5.!$B$3:$B$14</c:f>
              <c:strCache>
                <c:ptCount val="12"/>
                <c:pt idx="0">
                  <c:v>МФО "РИЦ "Кызылорда"</c:v>
                </c:pt>
                <c:pt idx="1">
                  <c:v>АО "Народный Банк Казахастана"</c:v>
                </c:pt>
                <c:pt idx="2">
                  <c:v>АО "Bank RBK"</c:v>
                </c:pt>
                <c:pt idx="3">
                  <c:v>ДБ АО "Банк ВТБ Казахстан"</c:v>
                </c:pt>
                <c:pt idx="4">
                  <c:v>АО "АТФБанк"</c:v>
                </c:pt>
                <c:pt idx="5">
                  <c:v>АО "ForteBank"</c:v>
                </c:pt>
                <c:pt idx="6">
                  <c:v>АО "Евразийский банк"</c:v>
                </c:pt>
                <c:pt idx="7">
                  <c:v>АО ДБ "Альфа Банк"</c:v>
                </c:pt>
                <c:pt idx="8">
                  <c:v>АО "Банк ЦентрКредит"</c:v>
                </c:pt>
                <c:pt idx="9">
                  <c:v>First Heartland Jysan Bank</c:v>
                </c:pt>
                <c:pt idx="10">
                  <c:v>ДБ АО "Сбербанк"</c:v>
                </c:pt>
                <c:pt idx="11">
                  <c:v>АО "Нурбанк"</c:v>
                </c:pt>
              </c:strCache>
            </c:strRef>
          </c:cat>
          <c:val>
            <c:numRef>
              <c:f>Лист5.!$C$3:$C$14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11</c:v>
                </c:pt>
                <c:pt idx="7">
                  <c:v>17</c:v>
                </c:pt>
                <c:pt idx="8">
                  <c:v>18</c:v>
                </c:pt>
                <c:pt idx="9">
                  <c:v>23</c:v>
                </c:pt>
                <c:pt idx="10">
                  <c:v>25</c:v>
                </c:pt>
                <c:pt idx="1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28708944"/>
        <c:axId val="-1628707856"/>
      </c:barChart>
      <c:catAx>
        <c:axId val="-162870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628707856"/>
        <c:crosses val="autoZero"/>
        <c:auto val="1"/>
        <c:lblAlgn val="ctr"/>
        <c:lblOffset val="100"/>
        <c:noMultiLvlLbl val="0"/>
      </c:catAx>
      <c:valAx>
        <c:axId val="-1628707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2870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Лист5.!$L$3:$L$14</c:f>
              <c:strCache>
                <c:ptCount val="12"/>
                <c:pt idx="0">
                  <c:v>МФО "РИЦ "Кызылорда"</c:v>
                </c:pt>
                <c:pt idx="1">
                  <c:v>АО "Народный Банк Казахастана"</c:v>
                </c:pt>
                <c:pt idx="2">
                  <c:v>АО "ForteBank"</c:v>
                </c:pt>
                <c:pt idx="3">
                  <c:v>ДБ АО "Банк ВТБ Казахстан"</c:v>
                </c:pt>
                <c:pt idx="4">
                  <c:v>АО "АТФБанк"</c:v>
                </c:pt>
                <c:pt idx="5">
                  <c:v>АО "Bank RBK"</c:v>
                </c:pt>
                <c:pt idx="6">
                  <c:v>АО "Банк ЦентрКредит"</c:v>
                </c:pt>
                <c:pt idx="7">
                  <c:v>ДБ АО "Сбербанк"</c:v>
                </c:pt>
                <c:pt idx="8">
                  <c:v>АО ДБ "Альфа Банк"</c:v>
                </c:pt>
                <c:pt idx="9">
                  <c:v>АО "Евразийский банк"</c:v>
                </c:pt>
                <c:pt idx="10">
                  <c:v>First Heartland Jysan Bank</c:v>
                </c:pt>
                <c:pt idx="11">
                  <c:v>АО "Нурбанк"</c:v>
                </c:pt>
              </c:strCache>
            </c:strRef>
          </c:cat>
          <c:val>
            <c:numRef>
              <c:f>Лист5.!$M$3:$M$14</c:f>
              <c:numCache>
                <c:formatCode>_-* #\ ##0_р_._-;\-* #\ ##0_р_._-;_-* "-"??_р_._-;_-@_-</c:formatCode>
                <c:ptCount val="12"/>
                <c:pt idx="0">
                  <c:v>6856200</c:v>
                </c:pt>
                <c:pt idx="1">
                  <c:v>61140400</c:v>
                </c:pt>
                <c:pt idx="2">
                  <c:v>121471381</c:v>
                </c:pt>
                <c:pt idx="3">
                  <c:v>172255000</c:v>
                </c:pt>
                <c:pt idx="4">
                  <c:v>247000000</c:v>
                </c:pt>
                <c:pt idx="5">
                  <c:v>250000000</c:v>
                </c:pt>
                <c:pt idx="6">
                  <c:v>337443420</c:v>
                </c:pt>
                <c:pt idx="7">
                  <c:v>558399117</c:v>
                </c:pt>
                <c:pt idx="8">
                  <c:v>827519951</c:v>
                </c:pt>
                <c:pt idx="9">
                  <c:v>845000000</c:v>
                </c:pt>
                <c:pt idx="10">
                  <c:v>880757000</c:v>
                </c:pt>
                <c:pt idx="11">
                  <c:v>1406482769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713833632"/>
        <c:axId val="-1713829280"/>
      </c:barChart>
      <c:catAx>
        <c:axId val="-171383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713829280"/>
        <c:crosses val="autoZero"/>
        <c:auto val="1"/>
        <c:lblAlgn val="ctr"/>
        <c:lblOffset val="100"/>
        <c:noMultiLvlLbl val="0"/>
      </c:catAx>
      <c:valAx>
        <c:axId val="-171382928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71383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По количеству одобренных  ДГ</a:t>
            </a:r>
          </a:p>
        </c:rich>
      </c:tx>
      <c:layout>
        <c:manualLayout>
          <c:xMode val="edge"/>
          <c:yMode val="edge"/>
          <c:x val="0.32429627228401176"/>
          <c:y val="3.93313667649950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2020г.'!$A$3:$A$13</c:f>
              <c:strCache>
                <c:ptCount val="11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Алматинская область</c:v>
                </c:pt>
                <c:pt idx="3">
                  <c:v>ЗКО</c:v>
                </c:pt>
                <c:pt idx="4">
                  <c:v>Мангистауская область</c:v>
                </c:pt>
                <c:pt idx="5">
                  <c:v>г.Нур-Султан</c:v>
                </c:pt>
                <c:pt idx="6">
                  <c:v>Жамбылская область</c:v>
                </c:pt>
                <c:pt idx="7">
                  <c:v>СКО</c:v>
                </c:pt>
                <c:pt idx="8">
                  <c:v>Костанайская область</c:v>
                </c:pt>
                <c:pt idx="9">
                  <c:v>г.Алматы</c:v>
                </c:pt>
                <c:pt idx="10">
                  <c:v>ВКО</c:v>
                </c:pt>
              </c:strCache>
            </c:strRef>
          </c:cat>
          <c:val>
            <c:numRef>
              <c:f>'Одобренные РФ 2020г.'!$B$3:$B$13</c:f>
              <c:numCache>
                <c:formatCode>General</c:formatCode>
                <c:ptCount val="11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  <c:pt idx="4">
                  <c:v>1</c:v>
                </c:pt>
                <c:pt idx="5" formatCode="#,##0">
                  <c:v>1</c:v>
                </c:pt>
                <c:pt idx="6">
                  <c:v>2</c:v>
                </c:pt>
                <c:pt idx="7" formatCode="#,##0">
                  <c:v>2</c:v>
                </c:pt>
                <c:pt idx="8" formatCode="#,##0">
                  <c:v>4</c:v>
                </c:pt>
                <c:pt idx="9">
                  <c:v>4</c:v>
                </c:pt>
                <c:pt idx="10" formatCode="#,##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96010416"/>
        <c:axId val="-1596008240"/>
      </c:barChart>
      <c:catAx>
        <c:axId val="-1596010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-1596008240"/>
        <c:crosses val="autoZero"/>
        <c:auto val="1"/>
        <c:lblAlgn val="ctr"/>
        <c:lblOffset val="100"/>
        <c:noMultiLvlLbl val="0"/>
      </c:catAx>
      <c:valAx>
        <c:axId val="-15960082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59601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20686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854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830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51,6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23,4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01.12.2021г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67270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172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148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13,3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,7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</a:t>
            </a:r>
            <a:r>
              <a:rPr lang="ru-RU" altLang="en-US" sz="800" b="1" dirty="0" smtClean="0"/>
              <a:t>01.12.202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830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51,6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23,4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01.12.202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96615"/>
              </p:ext>
            </p:extLst>
          </p:nvPr>
        </p:nvGraphicFramePr>
        <p:xfrm>
          <a:off x="246794" y="946150"/>
          <a:ext cx="4477978" cy="325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18184"/>
              </p:ext>
            </p:extLst>
          </p:nvPr>
        </p:nvGraphicFramePr>
        <p:xfrm>
          <a:off x="4379896" y="921409"/>
          <a:ext cx="4758838" cy="350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01.12.202</a:t>
            </a:r>
            <a:r>
              <a:rPr lang="en-US" altLang="en-US" sz="900" b="1" dirty="0"/>
              <a:t>1</a:t>
            </a:r>
            <a:r>
              <a:rPr lang="ru-RU" altLang="en-US" sz="9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54319"/>
              </p:ext>
            </p:extLst>
          </p:nvPr>
        </p:nvGraphicFramePr>
        <p:xfrm>
          <a:off x="197553" y="920514"/>
          <a:ext cx="4024403" cy="370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660806"/>
              </p:ext>
            </p:extLst>
          </p:nvPr>
        </p:nvGraphicFramePr>
        <p:xfrm>
          <a:off x="5055672" y="784882"/>
          <a:ext cx="3832770" cy="371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–ВКО, Костанайская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ВКО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01.12.202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877200"/>
              </p:ext>
            </p:extLst>
          </p:nvPr>
        </p:nvGraphicFramePr>
        <p:xfrm>
          <a:off x="0" y="981291"/>
          <a:ext cx="4283968" cy="315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28527"/>
              </p:ext>
            </p:extLst>
          </p:nvPr>
        </p:nvGraphicFramePr>
        <p:xfrm>
          <a:off x="4465850" y="990874"/>
          <a:ext cx="4396358" cy="319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</a:t>
            </a:r>
            <a:r>
              <a:rPr lang="ru-RU" altLang="en-US" sz="800" b="1" dirty="0" smtClean="0"/>
              <a:t>01.12.202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–АО 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», ДБ </a:t>
            </a:r>
            <a:r>
              <a:rPr lang="ru-RU" sz="1100" dirty="0" smtClean="0">
                <a:cs typeface="Times New Roman" pitchFamily="18" charset="0"/>
              </a:rPr>
              <a:t>АО «Сбербанк», </a:t>
            </a:r>
            <a:r>
              <a:rPr lang="ru-RU" sz="1100" b="1" dirty="0" smtClean="0">
                <a:cs typeface="Times New Roman" pitchFamily="18" charset="0"/>
              </a:rPr>
              <a:t>по сумме-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  <a:cs typeface="Times New Roman" pitchFamily="18" charset="0"/>
              </a:rPr>
              <a:t>«</a:t>
            </a:r>
            <a:r>
              <a:rPr lang="en-US" sz="1100" dirty="0" smtClean="0">
                <a:solidFill>
                  <a:prstClr val="black"/>
                </a:solidFill>
              </a:rPr>
              <a:t>First Heartland </a:t>
            </a:r>
            <a:r>
              <a:rPr lang="en-US" sz="1100" dirty="0" err="1" smtClean="0">
                <a:solidFill>
                  <a:prstClr val="black"/>
                </a:solidFill>
              </a:rPr>
              <a:t>Jysan</a:t>
            </a:r>
            <a:r>
              <a:rPr lang="en-US" sz="1100" dirty="0" smtClean="0">
                <a:solidFill>
                  <a:prstClr val="black"/>
                </a:solidFill>
              </a:rPr>
              <a:t> Bank</a:t>
            </a:r>
            <a:r>
              <a:rPr lang="ru-RU" sz="1100" dirty="0" smtClean="0">
                <a:solidFill>
                  <a:prstClr val="black"/>
                </a:solidFill>
              </a:rPr>
              <a:t>»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207661"/>
              </p:ext>
            </p:extLst>
          </p:nvPr>
        </p:nvGraphicFramePr>
        <p:xfrm>
          <a:off x="8350" y="1104310"/>
          <a:ext cx="433625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536363"/>
              </p:ext>
            </p:extLst>
          </p:nvPr>
        </p:nvGraphicFramePr>
        <p:xfrm>
          <a:off x="4400550" y="1104311"/>
          <a:ext cx="456723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01.12.202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01.1</a:t>
            </a:r>
            <a:r>
              <a:rPr lang="en-US" sz="1100" dirty="0" smtClean="0">
                <a:cs typeface="Times New Roman" pitchFamily="18" charset="0"/>
              </a:rPr>
              <a:t>2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en-US" sz="1100" dirty="0" smtClean="0">
                <a:cs typeface="Times New Roman" pitchFamily="18" charset="0"/>
              </a:rPr>
              <a:t>24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en-US" sz="1100" b="1" dirty="0" smtClean="0">
                <a:cs typeface="Times New Roman" pitchFamily="18" charset="0"/>
              </a:rPr>
              <a:t>2 035 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en-US" sz="1100" b="1" dirty="0" smtClean="0">
                <a:cs typeface="Times New Roman" pitchFamily="18" charset="0"/>
              </a:rPr>
              <a:t>927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29698"/>
              </p:ext>
            </p:extLst>
          </p:nvPr>
        </p:nvGraphicFramePr>
        <p:xfrm>
          <a:off x="-97367" y="1036638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96596"/>
              </p:ext>
            </p:extLst>
          </p:nvPr>
        </p:nvGraphicFramePr>
        <p:xfrm>
          <a:off x="4587815" y="1181502"/>
          <a:ext cx="4435737" cy="315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01.1</a:t>
            </a:r>
            <a:r>
              <a:rPr lang="en-US" altLang="en-US" sz="800" b="1" dirty="0" smtClean="0"/>
              <a:t>2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ДБ АО «Сбербанк»,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«Банк </a:t>
            </a:r>
            <a:r>
              <a:rPr lang="ru-RU" altLang="en-US" sz="1100" dirty="0" err="1" smtClean="0">
                <a:solidFill>
                  <a:srgbClr val="000000"/>
                </a:solidFill>
                <a:latin typeface="Century Gothic"/>
              </a:rPr>
              <a:t>ЦентрКредит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ДБ АО «Сбербанк»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721351"/>
              </p:ext>
            </p:extLst>
          </p:nvPr>
        </p:nvGraphicFramePr>
        <p:xfrm>
          <a:off x="179512" y="1102714"/>
          <a:ext cx="4249167" cy="298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35145"/>
              </p:ext>
            </p:extLst>
          </p:nvPr>
        </p:nvGraphicFramePr>
        <p:xfrm>
          <a:off x="4428679" y="1102519"/>
          <a:ext cx="4715321" cy="309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854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53,6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24,3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77473"/>
              </p:ext>
            </p:extLst>
          </p:nvPr>
        </p:nvGraphicFramePr>
        <p:xfrm>
          <a:off x="467544" y="771549"/>
          <a:ext cx="8424936" cy="33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9351</TotalTime>
  <Words>405</Words>
  <Application>Microsoft Office PowerPoint</Application>
  <PresentationFormat>Экран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1057</cp:revision>
  <cp:lastPrinted>2020-02-11T07:16:18Z</cp:lastPrinted>
  <dcterms:created xsi:type="dcterms:W3CDTF">2017-09-15T07:18:06Z</dcterms:created>
  <dcterms:modified xsi:type="dcterms:W3CDTF">2021-12-08T11:29:17Z</dcterms:modified>
</cp:coreProperties>
</file>